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8" r:id="rId3"/>
    <p:sldId id="261" r:id="rId4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8E16A-B198-467B-8785-1F1ECDF14912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8DD1C-D4AD-4758-B001-02AE71BC74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23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8DD1C-D4AD-4758-B001-02AE71BC748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9993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8DD1C-D4AD-4758-B001-02AE71BC748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04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C1EF09-AFEB-4284-9023-6A27DE0DD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7CF0D9F-544E-4B8D-B72A-BDACFD409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02C54E2-0978-4475-90D4-DF75C5A30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C578-F202-447F-B8A3-F059B8442411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9F615FC-D3A9-40AB-9DEE-06D5337CA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367FD51-F4F8-44E9-BF49-A5D0B506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953A-DF64-46E8-A386-A91701AD8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55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AF2C9A-446F-42B5-B5B5-B1218BC5B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14753B8-B6C3-4BF1-A7D6-41C3E9B9E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52024B-F3D8-497E-8B25-234BBAFF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C578-F202-447F-B8A3-F059B8442411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767AFA7-D2D2-4B1A-9BBF-0188493D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7246BD-ACE1-4AB0-882F-D3B4A3D2B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953A-DF64-46E8-A386-A91701AD8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57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3C90AB4-0050-41E5-BD91-EF3045220C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79383E5-DEB9-4C25-A35F-07A342430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E3F348A-6D64-4AFC-B83E-C9648CC51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C578-F202-447F-B8A3-F059B8442411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8B1627B-7586-4C84-AB2D-0C39BA3A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524DFAD-9E5F-42B1-BECC-B1B86ED4C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953A-DF64-46E8-A386-A91701AD8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579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6" y="1205037"/>
            <a:ext cx="7744994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6" y="3949333"/>
            <a:ext cx="7744994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181" indent="0" algn="ctr">
              <a:buNone/>
              <a:defRPr sz="2000"/>
            </a:lvl2pPr>
            <a:lvl3pPr marL="914361" indent="0" algn="ctr">
              <a:buNone/>
              <a:defRPr sz="1800"/>
            </a:lvl3pPr>
            <a:lvl4pPr marL="1371543" indent="0" algn="ctr">
              <a:buNone/>
              <a:defRPr sz="1600"/>
            </a:lvl4pPr>
            <a:lvl5pPr marL="1828724" indent="0" algn="ctr">
              <a:buNone/>
              <a:defRPr sz="1600"/>
            </a:lvl5pPr>
            <a:lvl6pPr marL="2285904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6" indent="0" algn="ctr">
              <a:buNone/>
              <a:defRPr sz="1600"/>
            </a:lvl8pPr>
            <a:lvl9pPr marL="3657447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04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49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80" cy="3303133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80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19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62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4" y="2062843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8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3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70" y="2882838"/>
            <a:ext cx="4468540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03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16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44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1094014"/>
            <a:ext cx="3932236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1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618013"/>
            <a:ext cx="3932236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1" indent="0">
              <a:buNone/>
              <a:defRPr sz="1200"/>
            </a:lvl3pPr>
            <a:lvl4pPr marL="1371543" indent="0">
              <a:buNone/>
              <a:defRPr sz="1000"/>
            </a:lvl4pPr>
            <a:lvl5pPr marL="1828724" indent="0">
              <a:buNone/>
              <a:defRPr sz="1000"/>
            </a:lvl5pPr>
            <a:lvl6pPr marL="2285904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7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2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A8A72B-7A77-46DA-B462-B9549DAC2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8748FD-EB5E-4F6D-82A6-83D695CC9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3B7F864-22D4-4A58-A715-D2C03D52F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C578-F202-447F-B8A3-F059B8442411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D71BBBC-EF61-4391-93C0-1DCD8AE29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C59148C-DDB4-497C-950C-CE821731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953A-DF64-46E8-A386-A91701AD8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603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1065120"/>
            <a:ext cx="3932236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1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4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618014"/>
            <a:ext cx="3932236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1" indent="0">
              <a:buNone/>
              <a:defRPr sz="1200"/>
            </a:lvl3pPr>
            <a:lvl4pPr marL="1371543" indent="0">
              <a:buNone/>
              <a:defRPr sz="1000"/>
            </a:lvl4pPr>
            <a:lvl5pPr marL="1828724" indent="0">
              <a:buNone/>
              <a:defRPr sz="1000"/>
            </a:lvl5pPr>
            <a:lvl6pPr marL="2285904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7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90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8" y="959588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8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37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29" y="866253"/>
            <a:ext cx="2222770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2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0DAC17-D1BD-4E82-90E3-D798FCA9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789A604-5639-460E-8C2A-9DF554402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BAD333D-97F5-4F4F-B362-3BB68E25B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C578-F202-447F-B8A3-F059B8442411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5C9A3D1-B1C9-4964-A1D4-9C8533163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4EF91AA-A530-45BC-8536-3E5C34B76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953A-DF64-46E8-A386-A91701AD8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71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7C972B-DB95-4F92-B33F-68F6F9A42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6C80F4-723E-43C0-B7E7-0B9ADF15E8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4094B5E-ECE5-4A16-95EB-0F8146E1C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565193B-8BED-4838-B265-208CCABF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C578-F202-447F-B8A3-F059B8442411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977C72F-4AEA-4787-AB1A-3A864FE35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C0B0AE3-83FE-4021-899C-8BBFE50A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953A-DF64-46E8-A386-A91701AD8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647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29969D-C831-418E-8FE9-736CDE814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5BF34B7-26FC-4AB3-80BE-77C9297E7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6744000-D28C-42AA-A0E3-F890E0992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1B7C300-30F6-4788-8503-D89DC4159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A326B6C-A386-4906-B867-4C96465F0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B31E90C-8C2D-43D7-ADA1-10640F16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C578-F202-447F-B8A3-F059B8442411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0634F35-D231-4B84-8E32-ED223ACA3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F07AA23-D46A-4174-A833-69F683542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953A-DF64-46E8-A386-A91701AD8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419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CAF34A-FEA0-4ABA-B290-4E768B4CD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DE01927-F3DF-4CD4-8059-7D99D1C9F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C578-F202-447F-B8A3-F059B8442411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67AD3B2-56D2-44C5-85C0-0DA99711C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D564C5E-9CBD-4763-9A92-7439CBD1B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953A-DF64-46E8-A386-A91701AD8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20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B839988-7B4C-4574-A14A-ABEC78EE8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C578-F202-447F-B8A3-F059B8442411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2B86D56-B8C1-46ED-9EE5-573E7675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0B3213C-22B9-49AA-8697-47A22D11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953A-DF64-46E8-A386-A91701AD8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56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061236-87B0-4948-858F-AB58D2392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ED2622-33C3-4675-8F7D-9ABBF4D82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0AC3217-DFED-45C0-8B93-15A76F19A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24E72E6-9479-4F14-9B12-8A904372C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C578-F202-447F-B8A3-F059B8442411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EF00051-479D-4FBA-86F7-1BE41E12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EE0C9B4-8EB5-4F8C-8737-1E17B6D4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953A-DF64-46E8-A386-A91701AD8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025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83922C-CE63-4337-A003-7D8B54326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CAFCA3D-BBFE-46AE-8961-91F340742E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42EEB2D-D4DC-44E4-8D85-618C9FFE1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55DC922-DDDD-4F07-B3B5-8B1BE16B2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C578-F202-447F-B8A3-F059B8442411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E6229BE-2366-4090-BF57-85B8872A9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3D27370-3DCB-4106-B3F3-DF9918838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953A-DF64-46E8-A386-A91701AD8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09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FE5F21C-8956-4AA9-B984-957BAE701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ECC1C-6185-4898-8035-513315E36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4F19830-9281-418A-A4A5-A6DE2F901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EC578-F202-447F-B8A3-F059B8442411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D83365-9F8E-4D96-B247-D4D768C65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3B9E59-56E5-41E0-803D-CD70EDE88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B953A-DF64-46E8-A386-A91701AD8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23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7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6" y="959588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6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6" y="6356351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3/14/2023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9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500" y="6356351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3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61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1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09" indent="0" algn="l" defTabSz="914361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17" indent="-228591" algn="l" defTabSz="914361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35" indent="0" algn="l" defTabSz="914361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25" indent="-228591" algn="l" defTabSz="914361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495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yoklama.net/iletisim.php?token=273a99a2bbdd979e0478" TargetMode="Externa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5E1D4">
                <a:lumMod val="65000"/>
              </a:srgbClr>
            </a:gs>
            <a:gs pos="100000">
              <a:srgbClr val="EAD2BC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1">
            <a:extLst>
              <a:ext uri="{FF2B5EF4-FFF2-40B4-BE49-F238E27FC236}">
                <a16:creationId xmlns:a16="http://schemas.microsoft.com/office/drawing/2014/main" id="{D6FEBC8E-1D1B-4D8E-A6E9-2F92813D5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0684" y="1348820"/>
            <a:ext cx="6159006" cy="562345"/>
          </a:xfr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tr-TR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Derslere Devam Zorunluğu Mevzuatı</a:t>
            </a:r>
            <a:endParaRPr lang="tr-TR" sz="23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FB65FA0-A0ED-4794-89CF-AB38770B1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3884" y="387361"/>
            <a:ext cx="7029156" cy="554723"/>
          </a:xfr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tr-TR" sz="2400" b="1" dirty="0">
                <a:latin typeface="+mj-lt"/>
                <a:ea typeface="+mj-ea"/>
                <a:cs typeface="+mj-cs"/>
              </a:rPr>
              <a:t>ÖĞRENCİ İŞLERİ DAİRE BAŞKANLIĞI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9ABF0F6B-ED2C-4C93-B662-B88782417614}"/>
              </a:ext>
            </a:extLst>
          </p:cNvPr>
          <p:cNvSpPr/>
          <p:nvPr/>
        </p:nvSpPr>
        <p:spPr>
          <a:xfrm>
            <a:off x="393280" y="2184185"/>
            <a:ext cx="7847608" cy="435687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316520">
              <a:defRPr/>
            </a:pP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Üniversitemiz Ön lisans, Lisans Eğitim-Öğretim ve Sınav  </a:t>
            </a:r>
          </a:p>
          <a:p>
            <a:pPr lvl="0" algn="just" defTabSz="316520">
              <a:defRPr/>
            </a:pP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Yönetmeliği’nin </a:t>
            </a:r>
            <a:r>
              <a:rPr lang="tr-TR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Devam zorunluluğu »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22. Maddesinde,</a:t>
            </a:r>
          </a:p>
          <a:p>
            <a:pPr lvl="0" algn="just" defTabSz="316520">
              <a:defRPr/>
            </a:pPr>
            <a:endParaRPr lang="tr-TR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316520">
              <a:defRPr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1. Fıkrasında; 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Öğrenciler derslere, uygulamalara ve sınavlara katılmak </a:t>
            </a:r>
          </a:p>
          <a:p>
            <a:pPr lvl="0" algn="just" defTabSz="316520">
              <a:defRPr/>
            </a:pP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zorundadır. Devam zorunluluğu teorik derslerde en az %70, uygulamalı </a:t>
            </a:r>
          </a:p>
          <a:p>
            <a:pPr lvl="0" algn="just" defTabSz="316520">
              <a:defRPr/>
            </a:pP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derslerde ise en az %80’dir. Bu şartları yerine getiremeyen öğrenciler         </a:t>
            </a:r>
          </a:p>
          <a:p>
            <a:pPr lvl="0" algn="just" defTabSz="316520">
              <a:defRPr/>
            </a:pP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tr-TR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 sınavlarına giremezler.</a:t>
            </a:r>
          </a:p>
          <a:p>
            <a:pPr marL="457200" lvl="0" indent="-457200" algn="just" defTabSz="316520">
              <a:buAutoNum type="arabicParenBoth"/>
              <a:defRPr/>
            </a:pPr>
            <a:endParaRPr lang="tr-TR" sz="105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316520">
              <a:defRPr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4. Fıkrasında; 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Derslere devam durumu öğretim elemanı tarafından </a:t>
            </a:r>
          </a:p>
          <a:p>
            <a:pPr lvl="0" algn="just" defTabSz="316520">
              <a:defRPr/>
            </a:pP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izlenir.»  hükümleri yer almaktadır.</a:t>
            </a:r>
          </a:p>
          <a:p>
            <a:pPr marL="342900" indent="-342900" algn="just" defTabSz="316520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endParaRPr lang="tr-TR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-342900" algn="just" defTabSz="316520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Derslere devam öğrencilerimizin sorumluluğundadır. </a:t>
            </a:r>
          </a:p>
          <a:p>
            <a:pPr indent="-342900" algn="just" defTabSz="316520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Devamsızlıklar dersi veren öğretim elamanı tarafından takip edilerek</a:t>
            </a:r>
          </a:p>
          <a:p>
            <a:pPr algn="just" defTabSz="316520">
              <a:buClr>
                <a:srgbClr val="FF0000"/>
              </a:buClr>
              <a:defRPr/>
            </a:pP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kayıt altına alınmaktadır.</a:t>
            </a:r>
          </a:p>
        </p:txBody>
      </p:sp>
      <p:pic>
        <p:nvPicPr>
          <p:cNvPr id="17" name="Resim 16">
            <a:extLst>
              <a:ext uri="{FF2B5EF4-FFF2-40B4-BE49-F238E27FC236}">
                <a16:creationId xmlns:a16="http://schemas.microsoft.com/office/drawing/2014/main" id="{D4A1CCA3-A46B-40D8-BE1B-76D116854A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80" y="182087"/>
            <a:ext cx="1363197" cy="1001801"/>
          </a:xfrm>
          <a:prstGeom prst="rect">
            <a:avLst/>
          </a:prstGeom>
          <a:noFill/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122BEAC0-C0A0-4820-BEBF-70B42A75F6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48" y="145557"/>
            <a:ext cx="1478271" cy="1038332"/>
          </a:xfrm>
          <a:prstGeom prst="rect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  <a:softEdge rad="25400"/>
          </a:effectLst>
          <a:scene3d>
            <a:camera prst="perspectiveHeroicExtremeLeftFacing" fov="3600000">
              <a:rot lat="21103835" lon="937975" rev="21320363"/>
            </a:camera>
            <a:lightRig rig="balanced" dir="t"/>
          </a:scene3d>
          <a:sp3d extrusionH="76200" prstMaterial="softEdge">
            <a:bevelT w="82550" h="63500" prst="coolSlant"/>
            <a:bevelB w="165100" prst="coolSlant"/>
          </a:sp3d>
        </p:spPr>
      </p:pic>
      <p:pic>
        <p:nvPicPr>
          <p:cNvPr id="23" name="Resim 22">
            <a:extLst>
              <a:ext uri="{FF2B5EF4-FFF2-40B4-BE49-F238E27FC236}">
                <a16:creationId xmlns:a16="http://schemas.microsoft.com/office/drawing/2014/main" id="{837DA6BA-1F90-E706-DB44-D79CFE8519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47988" y="2412909"/>
            <a:ext cx="3150731" cy="38994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63741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5E1D4">
                <a:lumMod val="65000"/>
              </a:srgbClr>
            </a:gs>
            <a:gs pos="100000">
              <a:srgbClr val="EAD2BC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2FB65FA0-A0ED-4794-89CF-AB38770B1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8751" y="360107"/>
            <a:ext cx="7029156" cy="554723"/>
          </a:xfr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tr-TR" sz="2400" b="1" dirty="0">
                <a:latin typeface="+mj-lt"/>
                <a:ea typeface="+mj-ea"/>
                <a:cs typeface="+mj-cs"/>
              </a:rPr>
              <a:t>ÖĞRENCİ İŞLERİ DAİRE BAŞKANLIĞI</a:t>
            </a:r>
          </a:p>
        </p:txBody>
      </p:sp>
      <p:pic>
        <p:nvPicPr>
          <p:cNvPr id="17" name="Resim 16">
            <a:extLst>
              <a:ext uri="{FF2B5EF4-FFF2-40B4-BE49-F238E27FC236}">
                <a16:creationId xmlns:a16="http://schemas.microsoft.com/office/drawing/2014/main" id="{D4A1CCA3-A46B-40D8-BE1B-76D116854A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80" y="182087"/>
            <a:ext cx="1363197" cy="1001801"/>
          </a:xfrm>
          <a:prstGeom prst="rect">
            <a:avLst/>
          </a:prstGeom>
          <a:noFill/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122BEAC0-C0A0-4820-BEBF-70B42A75F6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48" y="145557"/>
            <a:ext cx="1478271" cy="1038332"/>
          </a:xfrm>
          <a:prstGeom prst="rect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  <a:softEdge rad="25400"/>
          </a:effectLst>
          <a:scene3d>
            <a:camera prst="perspectiveHeroicExtremeLeftFacing" fov="3600000">
              <a:rot lat="21103835" lon="937975" rev="21320363"/>
            </a:camera>
            <a:lightRig rig="balanced" dir="t"/>
          </a:scene3d>
          <a:sp3d extrusionH="76200" prstMaterial="softEdge">
            <a:bevelT w="82550" h="63500" prst="coolSlant"/>
            <a:bevelB w="165100" prst="coolSlant"/>
          </a:sp3d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59C29065-09F5-9AA1-317A-EEFE0C696D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99506" y="2116418"/>
            <a:ext cx="1816662" cy="9403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Başlık 1">
            <a:extLst>
              <a:ext uri="{FF2B5EF4-FFF2-40B4-BE49-F238E27FC236}">
                <a16:creationId xmlns:a16="http://schemas.microsoft.com/office/drawing/2014/main" id="{7EF9B36B-8108-B6A2-1FEE-D13D676E8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0357" y="1253119"/>
            <a:ext cx="6536268" cy="562345"/>
          </a:xfr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tr-TR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-Yoklama Sistemi Başvuru İşlemleri </a:t>
            </a:r>
            <a:endParaRPr lang="tr-TR" sz="23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1166834A-1029-1012-0C16-101188DF207F}"/>
              </a:ext>
            </a:extLst>
          </p:cNvPr>
          <p:cNvSpPr/>
          <p:nvPr/>
        </p:nvSpPr>
        <p:spPr>
          <a:xfrm>
            <a:off x="393279" y="2067080"/>
            <a:ext cx="9270425" cy="9403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Öğrencilerimizin E -Yoklamayı takip etmeleri, yaşanan bir sorunda </a:t>
            </a:r>
            <a:r>
              <a:rPr lang="tr-TR" sz="2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derhal öğretim elemanı ile iletişime geçerek</a:t>
            </a:r>
            <a:r>
              <a:rPr lang="tr-TR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durumlarını bildirmeleri gerekmektedir.</a:t>
            </a:r>
            <a:endParaRPr lang="tr-TR" sz="2000" dirty="0"/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70B249E2-6A9F-C003-38CD-9BBB73AE94C3}"/>
              </a:ext>
            </a:extLst>
          </p:cNvPr>
          <p:cNvSpPr/>
          <p:nvPr/>
        </p:nvSpPr>
        <p:spPr>
          <a:xfrm>
            <a:off x="393279" y="3156722"/>
            <a:ext cx="9270426" cy="294806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defTabSz="316520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tr-TR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E -Yoklama sisteminde oluşabilecek teknik hatadan dolayı öğrenci </a:t>
            </a:r>
            <a:r>
              <a:rPr lang="tr-TR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dersin yoklamasına dahil olamamış gözüküyorsa </a:t>
            </a:r>
            <a:r>
              <a:rPr lang="tr-TR" sz="19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dersin gerçekleştiği gün içerisinde </a:t>
            </a:r>
            <a:r>
              <a:rPr lang="tr-TR" sz="19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dersin öğretim elemanı ile irtibata geçmeli ve </a:t>
            </a:r>
            <a:r>
              <a:rPr lang="tr-TR" sz="19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aynı gün içerisinde dersin öğretim elamanı tarafından </a:t>
            </a:r>
            <a:r>
              <a:rPr lang="tr-TR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düzeltilmesini sağlamalıdır.</a:t>
            </a:r>
          </a:p>
          <a:p>
            <a:pPr marL="342900" indent="-342900" defTabSz="316520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endParaRPr lang="tr-TR" sz="7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defTabSz="316520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tr-TR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Aynı gün içerisinde düzeltme işlemi yapılamadığı takdirde dersin öğretim elamanı tarafından </a:t>
            </a:r>
            <a:r>
              <a:rPr lang="tr-TR" sz="19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dersin verildiği hafta içerisinde </a:t>
            </a:r>
            <a:r>
              <a:rPr lang="tr-TR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Akademik Birime dilekçe ile başvuru yapıldığı takdirde Akademik Birimce alınacak </a:t>
            </a:r>
            <a:r>
              <a:rPr lang="tr-TR" sz="19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Yönetim Kurulu Kararı ile </a:t>
            </a:r>
            <a:r>
              <a:rPr lang="tr-TR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düzeltme işlemi yapılabilir.</a:t>
            </a:r>
          </a:p>
          <a:p>
            <a:pPr defTabSz="316520">
              <a:buClr>
                <a:srgbClr val="FF0000"/>
              </a:buClr>
              <a:defRPr/>
            </a:pPr>
            <a:endParaRPr lang="tr-TR" sz="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342900" indent="-342900" defTabSz="316520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tr-TR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Dersin gerçekleştiği haftadan sonra geriye dönük düzeltme işlemi yapılamamaktadır.</a:t>
            </a:r>
            <a:endParaRPr lang="tr-TR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650AA9C9-5652-7436-EB80-F2786D61D9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39440" y="3733545"/>
            <a:ext cx="1816661" cy="1797738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Metin kutusu 14">
            <a:extLst>
              <a:ext uri="{FF2B5EF4-FFF2-40B4-BE49-F238E27FC236}">
                <a16:creationId xmlns:a16="http://schemas.microsoft.com/office/drawing/2014/main" id="{90494166-D934-2CCD-EBFE-33FD567C549F}"/>
              </a:ext>
            </a:extLst>
          </p:cNvPr>
          <p:cNvSpPr txBox="1"/>
          <p:nvPr/>
        </p:nvSpPr>
        <p:spPr>
          <a:xfrm>
            <a:off x="10239372" y="4918288"/>
            <a:ext cx="1184984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400" b="1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tr-TR" b="1" dirty="0">
                <a:solidFill>
                  <a:srgbClr val="FF0000"/>
                </a:solidFill>
                <a:latin typeface="Abadi" panose="020B0604020104020204" pitchFamily="34" charset="0"/>
              </a:rPr>
              <a:t>ÖNEMLİ !</a:t>
            </a:r>
            <a:endParaRPr kumimoji="0" lang="tr-TR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badi" panose="020B0604020104020204" pitchFamily="34" charset="0"/>
            </a:endParaRPr>
          </a:p>
        </p:txBody>
      </p:sp>
      <p:sp>
        <p:nvSpPr>
          <p:cNvPr id="19" name="Dikdörtgen 18">
            <a:extLst>
              <a:ext uri="{FF2B5EF4-FFF2-40B4-BE49-F238E27FC236}">
                <a16:creationId xmlns:a16="http://schemas.microsoft.com/office/drawing/2014/main" id="{04EC1FD5-3D33-B8D1-C2F2-CF4F9A736BFD}"/>
              </a:ext>
            </a:extLst>
          </p:cNvPr>
          <p:cNvSpPr/>
          <p:nvPr/>
        </p:nvSpPr>
        <p:spPr>
          <a:xfrm>
            <a:off x="393280" y="6257357"/>
            <a:ext cx="11402759" cy="48107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16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lang="tr-TR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 - Yoklama  ile  ilgili  </a:t>
            </a:r>
            <a:r>
              <a:rPr lang="tr-TR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sorun  yaşanması  durumunda   </a:t>
            </a:r>
            <a:r>
              <a:rPr lang="tr-TR" sz="2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DESTEK  </a:t>
            </a:r>
            <a:r>
              <a:rPr lang="tr-TR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almak   için     </a:t>
            </a:r>
            <a:r>
              <a:rPr lang="tr-TR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TIKLAYINIZ..!</a:t>
            </a:r>
            <a:endParaRPr lang="tr-T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734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rrakeshVTI">
  <a:themeElements>
    <a:clrScheme name="Marrakesh">
      <a:dk1>
        <a:srgbClr val="000000"/>
      </a:dk1>
      <a:lt1>
        <a:srgbClr val="FFFFFF"/>
      </a:lt1>
      <a:dk2>
        <a:srgbClr val="431C30"/>
      </a:dk2>
      <a:lt2>
        <a:srgbClr val="F3F0EF"/>
      </a:lt2>
      <a:accent1>
        <a:srgbClr val="B35B55"/>
      </a:accent1>
      <a:accent2>
        <a:srgbClr val="CF7E6C"/>
      </a:accent2>
      <a:accent3>
        <a:srgbClr val="CA8F58"/>
      </a:accent3>
      <a:accent4>
        <a:srgbClr val="A97C54"/>
      </a:accent4>
      <a:accent5>
        <a:srgbClr val="917E45"/>
      </a:accent5>
      <a:accent6>
        <a:srgbClr val="647576"/>
      </a:accent6>
      <a:hlink>
        <a:srgbClr val="A25872"/>
      </a:hlink>
      <a:folHlink>
        <a:srgbClr val="667A7E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rrakesh">
    <a:dk1>
      <a:srgbClr val="000000"/>
    </a:dk1>
    <a:lt1>
      <a:srgbClr val="FFFFFF"/>
    </a:lt1>
    <a:dk2>
      <a:srgbClr val="431C30"/>
    </a:dk2>
    <a:lt2>
      <a:srgbClr val="F3F0EF"/>
    </a:lt2>
    <a:accent1>
      <a:srgbClr val="B35B55"/>
    </a:accent1>
    <a:accent2>
      <a:srgbClr val="CF7E6C"/>
    </a:accent2>
    <a:accent3>
      <a:srgbClr val="CA8F58"/>
    </a:accent3>
    <a:accent4>
      <a:srgbClr val="A97C54"/>
    </a:accent4>
    <a:accent5>
      <a:srgbClr val="917E45"/>
    </a:accent5>
    <a:accent6>
      <a:srgbClr val="647576"/>
    </a:accent6>
    <a:hlink>
      <a:srgbClr val="A25872"/>
    </a:hlink>
    <a:folHlink>
      <a:srgbClr val="667A7E"/>
    </a:folHlink>
  </a:clrScheme>
</a:themeOverride>
</file>

<file path=ppt/theme/themeOverride2.xml><?xml version="1.0" encoding="utf-8"?>
<a:themeOverride xmlns:a="http://schemas.openxmlformats.org/drawingml/2006/main">
  <a:clrScheme name="Marrakesh">
    <a:dk1>
      <a:srgbClr val="000000"/>
    </a:dk1>
    <a:lt1>
      <a:srgbClr val="FFFFFF"/>
    </a:lt1>
    <a:dk2>
      <a:srgbClr val="431C30"/>
    </a:dk2>
    <a:lt2>
      <a:srgbClr val="F3F0EF"/>
    </a:lt2>
    <a:accent1>
      <a:srgbClr val="B35B55"/>
    </a:accent1>
    <a:accent2>
      <a:srgbClr val="CF7E6C"/>
    </a:accent2>
    <a:accent3>
      <a:srgbClr val="CA8F58"/>
    </a:accent3>
    <a:accent4>
      <a:srgbClr val="A97C54"/>
    </a:accent4>
    <a:accent5>
      <a:srgbClr val="917E45"/>
    </a:accent5>
    <a:accent6>
      <a:srgbClr val="647576"/>
    </a:accent6>
    <a:hlink>
      <a:srgbClr val="A25872"/>
    </a:hlink>
    <a:folHlink>
      <a:srgbClr val="667A7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238</Words>
  <Application>Microsoft Office PowerPoint</Application>
  <PresentationFormat>Geniş ekran</PresentationFormat>
  <Paragraphs>28</Paragraphs>
  <Slides>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</vt:i4>
      </vt:variant>
    </vt:vector>
  </HeadingPairs>
  <TitlesOfParts>
    <vt:vector size="13" baseType="lpstr">
      <vt:lpstr>Abadi</vt:lpstr>
      <vt:lpstr>Arial</vt:lpstr>
      <vt:lpstr>Arial</vt:lpstr>
      <vt:lpstr>Calibri</vt:lpstr>
      <vt:lpstr>Calibri Light</vt:lpstr>
      <vt:lpstr>Goudy Old Style</vt:lpstr>
      <vt:lpstr>times new roman</vt:lpstr>
      <vt:lpstr>times new roman</vt:lpstr>
      <vt:lpstr>Wingdings</vt:lpstr>
      <vt:lpstr>Office Teması</vt:lpstr>
      <vt:lpstr>MarrakeshVTI</vt:lpstr>
      <vt:lpstr>Derslere Devam Zorunluğu Mevzuatı</vt:lpstr>
      <vt:lpstr>E -Yoklama Sistemi Başvuru İşlemleri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Derse kayıt işlemi nasıl yapılır? </dc:title>
  <dc:creator>Serkan kaya</dc:creator>
  <cp:lastModifiedBy>Serkan kaya</cp:lastModifiedBy>
  <cp:revision>42</cp:revision>
  <cp:lastPrinted>2023-03-14T13:28:06Z</cp:lastPrinted>
  <dcterms:created xsi:type="dcterms:W3CDTF">2022-02-25T06:43:15Z</dcterms:created>
  <dcterms:modified xsi:type="dcterms:W3CDTF">2023-03-14T13:28:07Z</dcterms:modified>
</cp:coreProperties>
</file>